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Lobster" panose="020B0604020202020204" charset="0"/>
      <p:regular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8B428A-C5D5-4926-9FE9-7B0C21173F34}">
  <a:tblStyle styleId="{398B428A-C5D5-4926-9FE9-7B0C21173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1" d="100"/>
          <a:sy n="211" d="100"/>
        </p:scale>
        <p:origin x="340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6977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154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97aa73d82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97aa73d82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8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97aa73d82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97aa73d82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0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cff1b1e0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cff1b1e0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7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cff1b1e0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cff1b1e0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06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97aa73d82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97aa73d82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79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cff1b1e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cff1b1e0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85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cff1b1e0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cff1b1e0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0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cff1b1e0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cff1b1e0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05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ff1b1e0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ff1b1e0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827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ff1b1e0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ff1b1e0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501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cff1b1e0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cff1b1e0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840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cff1b1e0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cff1b1e0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52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97aa73d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97aa73d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2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97aa73d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97aa73d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03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97aa73d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97aa73d8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1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97aa73d8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97aa73d8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9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97aa73d82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97aa73d82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1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97aa73d82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97aa73d82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6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97aa73d82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97aa73d82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26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jourdeplusaparis.com/paris-vert/arbres-remarquables-pari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paris.fr/explore/dataset/les-arbres/map/?disjunctive.typeemplacement&amp;disjunctive.arrondissement&amp;disjunctive.libellefrancais&amp;disjunctive.genre&amp;disjunctive.espece&amp;disjunctive.varieteoucultivar&amp;disjunctive.stadedeveloppement&amp;disjunctive.remarquable&amp;dataChart=eyJxdWVyaWVzIjpbeyJjb25maWciOnsiZGF0YXNldCI6Imxlcy1hcmJyZXMiLCJvcHRpb25zIjp7ImRpc2p1bmN0aXZlLnR5cGVlbXBsYWNlbWVudCI6dHJ1ZSwiZGlzanVuY3RpdmUuYXJyb25kaXNzZW1lbnQiOnRydWUsImRpc2p1bmN0aXZlLmxpYmVsbGVmcmFuY2FpcyI6dHJ1ZSwiZGlzanVuY3RpdmUuZ2VucmUiOnRydWUsImRpc2p1bmN0aXZlLmVzcGVjZSI6dHJ1ZSwiZGlzanVuY3RpdmUudmFyaWV0ZW91Y3VsdGl2YXIiOnRydWUsImRpc2p1bmN0aXZlLnN0YWRlZGV2ZWxvcHBlbWVudCI6dHJ1ZSwiZGlzanVuY3RpdmUucmVtYXJxdWFibGUiOnRydWUsImxvY2F0aW9uIjoiMTMsNDguODY4NDQsMi4zMDk0NSIsImJhc2VtYXAiOiJqYXdnLnN0cmVldHMifX0sImNoYXJ0cyI6W3siYWxpZ25Nb250aCI6dHJ1ZSwidHlwZSI6ImNvbHVtbiIsImZ1bmMiOiJBVkciLCJ5QXhpcyI6ImlkYmFzZSIsInNjaWVudGlmaWNEaXNwbGF5Ijp0cnVlLCJjb2xvciI6IiMwMDMzNjYifV0sInhBeGlzIjoidHlwZWVtcGxhY2VtZW50IiwibWF4cG9pbnRzIjo1MCwic29ydCI6IiJ9XSwidGltZXNjYWxlIjoiIiwiZGlzcGxheUxlZ2VuZCI6dHJ1ZSwiYWxpZ25Nb250aCI6dHJ1ZX0=&amp;location=13,48.86285,2.33442&amp;basemap=jawg.stre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LCRtwJMXpBG82Z9qypYVI_o2fficCZ7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625" y="261300"/>
            <a:ext cx="35528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Paris: smart city 2023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Optimisation des tournées d'entretien des arbres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d’analyse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Méthode d’analyse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4" name="Google Shape;234;p22"/>
          <p:cNvGrpSpPr/>
          <p:nvPr/>
        </p:nvGrpSpPr>
        <p:grpSpPr>
          <a:xfrm>
            <a:off x="417170" y="1137341"/>
            <a:ext cx="3991091" cy="3172287"/>
            <a:chOff x="1083025" y="1574025"/>
            <a:chExt cx="1834900" cy="2315200"/>
          </a:xfrm>
        </p:grpSpPr>
        <p:sp>
          <p:nvSpPr>
            <p:cNvPr id="235" name="Google Shape;235;p2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ETAPE 1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Nettoyage des données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Colonnes vides / inutiles / hors sujet / hors compétence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Valeurs aberrantes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8" name="Google Shape;238;p2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9" name="Google Shape;239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4307725" y="1137358"/>
            <a:ext cx="4228711" cy="3172287"/>
            <a:chOff x="1083025" y="1574025"/>
            <a:chExt cx="1834900" cy="2315200"/>
          </a:xfrm>
        </p:grpSpPr>
        <p:sp>
          <p:nvSpPr>
            <p:cNvPr id="242" name="Google Shape;242;p2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ETAPE 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Analyse univariée des colonnes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Choix des colonnes circonférence et hauteur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Description min / max / écart type / quartiles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Histogramme distributions / concentrations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Boite à moustache des dispersions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" name="Google Shape;245;p2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6" name="Google Shape;246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Nettoyage du jeu de données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Nettoyage du jeu de données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4" name="Google Shape;254;p23"/>
          <p:cNvGraphicFramePr/>
          <p:nvPr/>
        </p:nvGraphicFramePr>
        <p:xfrm>
          <a:off x="42485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{398B428A-C5D5-4926-9FE9-7B0C21173F34}</a:tableStyleId>
              </a:tblPr>
              <a:tblGrid>
                <a:gridCol w="1232225"/>
                <a:gridCol w="1871875"/>
                <a:gridCol w="4110325"/>
              </a:tblGrid>
              <a:tr h="29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lt1"/>
                          </a:solidFill>
                        </a:rPr>
                        <a:t>Colonne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lt1"/>
                          </a:solidFill>
                        </a:rPr>
                        <a:t>Traitement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lt1"/>
                          </a:solidFill>
                        </a:rPr>
                        <a:t>Justification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</a:tr>
              <a:tr h="22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id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Inutile pour l’analyse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2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numero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Colonne vide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2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type_emplacement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Valeur unique pour toutes les lignes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4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complement_adresse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variete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supprimées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Très vides avec 15% et 19% de données remplies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4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remarquable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Remplie qu’à 69% et binaire, elle n’est pas imputable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stade_developpement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supprimée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Remplie qu’à 67%, cette donnée catégorielle pourrait peut-etre etre imputable par k-means avec les variables diametre/espece =&gt; hors sujet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8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domanialite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libelle_français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genre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espece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lignes supprimées en fonction de l’analyse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Exemple: si l'analyse est bivariée et concerne le diamètre par domanialité, alors les lignes dont la domanialité n'est pas connues seront supprimées</a:t>
                      </a:r>
                      <a:endParaRPr sz="800"/>
                    </a:p>
                  </a:txBody>
                  <a:tcPr marL="91425" marR="91425" marT="90000" marB="90000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3861575" y="3663525"/>
            <a:ext cx="4430400" cy="232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Nettoyage du jeu de données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3837825" y="1079475"/>
            <a:ext cx="5199000" cy="28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Pour les 2 colonnes les valeurs min et max sont aberrantes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circonférence et hauteur nulle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circonférence de 250m et hauteur de 881km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Avec un peu de recherche (</a:t>
            </a:r>
            <a:r>
              <a:rPr lang="fr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unjourdeplusaparis.com</a:t>
            </a:r>
            <a:r>
              <a:rPr lang="fr" sz="1300">
                <a:latin typeface="Roboto"/>
                <a:ea typeface="Roboto"/>
                <a:cs typeface="Roboto"/>
                <a:sym typeface="Roboto"/>
              </a:rPr>
              <a:t>) on apprend que pour Paris: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La circonférence du plus gros arbre est de 7m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La hauteur du plus grand arbre est 35m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On pourrait utiliser ces valeurs, mais je vais filtrer mon jeu de données en utilisant les quartiles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Les valeurs ecartées sont résumées ainsi: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=0 ou au-dessous de  Q1−1.5IQ ou au-dessus de Q3+1.5IQ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Nettoyage du jeu de données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75" y="1086263"/>
            <a:ext cx="3333750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8375" y="2669025"/>
            <a:ext cx="174900" cy="1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000" y="4221125"/>
            <a:ext cx="155475" cy="1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Nettoyage du jeu de données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Nettoyage du jeu de données</a:t>
            </a: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684574" y="1492479"/>
            <a:ext cx="3202029" cy="528746"/>
            <a:chOff x="3650142" y="2570454"/>
            <a:chExt cx="3470658" cy="528746"/>
          </a:xfrm>
        </p:grpSpPr>
        <p:sp>
          <p:nvSpPr>
            <p:cNvPr id="273" name="Google Shape;273;p25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4" name="Google Shape;274;p25"/>
            <p:cNvGrpSpPr/>
            <p:nvPr/>
          </p:nvGrpSpPr>
          <p:grpSpPr>
            <a:xfrm>
              <a:off x="3650142" y="2570454"/>
              <a:ext cx="3470658" cy="528746"/>
              <a:chOff x="1431327" y="2418368"/>
              <a:chExt cx="4766078" cy="726000"/>
            </a:xfrm>
          </p:grpSpPr>
          <p:sp>
            <p:nvSpPr>
              <p:cNvPr id="275" name="Google Shape;275;p25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5"/>
              <p:cNvSpPr txBox="1"/>
              <p:nvPr/>
            </p:nvSpPr>
            <p:spPr>
              <a:xfrm>
                <a:off x="2928754" y="2420731"/>
                <a:ext cx="32196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29275 lignes ecartées de l’analyse de circonférence, soit 14% du jeu de données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 rot="-5400000">
                <a:off x="1791327" y="2063434"/>
                <a:ext cx="720900" cy="14409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2008961" y="2583782"/>
                <a:ext cx="9579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14%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512" y="1217138"/>
            <a:ext cx="1291776" cy="129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5"/>
          <p:cNvGrpSpPr/>
          <p:nvPr/>
        </p:nvGrpSpPr>
        <p:grpSpPr>
          <a:xfrm>
            <a:off x="684574" y="3199079"/>
            <a:ext cx="3202029" cy="528746"/>
            <a:chOff x="3650142" y="2570454"/>
            <a:chExt cx="3470658" cy="528746"/>
          </a:xfrm>
        </p:grpSpPr>
        <p:sp>
          <p:nvSpPr>
            <p:cNvPr id="283" name="Google Shape;283;p25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3650142" y="2570454"/>
              <a:ext cx="3470658" cy="528746"/>
              <a:chOff x="1431327" y="2418368"/>
              <a:chExt cx="4766078" cy="726000"/>
            </a:xfrm>
          </p:grpSpPr>
          <p:sp>
            <p:nvSpPr>
              <p:cNvPr id="285" name="Google Shape;285;p25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 txBox="1"/>
              <p:nvPr/>
            </p:nvSpPr>
            <p:spPr>
              <a:xfrm>
                <a:off x="2928754" y="2420731"/>
                <a:ext cx="32196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43121 lignes ecartées de l’analyse de hauteur, soit 14% du jeu de données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 rot="-5400000">
                <a:off x="1791327" y="2063434"/>
                <a:ext cx="720900" cy="14409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008961" y="2583782"/>
                <a:ext cx="9579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21%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075" y="2595175"/>
            <a:ext cx="3618100" cy="14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univariée des colonnes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circonférence et hauteur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Analyse univariée des colonnes circonférence et hauteur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5" y="1469675"/>
            <a:ext cx="1469400" cy="13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25" y="2940975"/>
            <a:ext cx="1433165" cy="13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015" y="1845225"/>
            <a:ext cx="5291136" cy="206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univariée des colonnes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circonférence et hauteur</a:t>
            </a:r>
            <a:endParaRPr/>
          </a:p>
        </p:txBody>
      </p:sp>
      <p:sp>
        <p:nvSpPr>
          <p:cNvPr id="306" name="Google Shape;306;p27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Analyse univariée des colonnes circonférence et hauteur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50" y="1498200"/>
            <a:ext cx="5006950" cy="30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5382775" y="2016350"/>
            <a:ext cx="354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La distribution de la circonférence est étalée à droite avec une concentration légèrement moindre qu'une distribution normale</a:t>
            </a:r>
            <a:r>
              <a:rPr lang="fr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5454375" y="3361925"/>
            <a:ext cx="35496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La distribution de la hauteur est presque centrée avec une concentration beaucoup moins accentuée qu'une distribution normale et des valeurs manquantes sur la courbe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598100" y="2152350"/>
            <a:ext cx="8411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Synthèse de l’analyse de données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Synthèse de l’analyse</a:t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Démarche méthodologique d’analyse de données &gt; Méthode d’analyse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311700" y="1017800"/>
            <a:ext cx="8542500" cy="33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Le jeu de données comporte 200137 individus avec 18 colonnes.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La plupart de celles-ci sont qualitatives: emplacement ou espèce par exemple.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Deux d'entre elles sont quantitatives: la circonférence et la hauteur des arbres.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L'analyse est effectuée sur ces deux valeurs numériques.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 b="1" u="sng">
                <a:latin typeface="Roboto"/>
                <a:ea typeface="Roboto"/>
                <a:cs typeface="Roboto"/>
                <a:sym typeface="Roboto"/>
              </a:rPr>
              <a:t>Après nettoyage des données manquantes, dupliquées et aberrantes basée sur la méthode des quartiles ou nulle:</a:t>
            </a:r>
            <a:endParaRPr sz="7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L'analyse de la circonférence se base sur 170681 individus.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L'analyse de la hauteur se base sur 157015 individus.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Il est noté à nouveau ici que les valeurs aberrantes auraient pu être écartées de manière encore plus franche, en utilisant des données issues de site web, publiant les valeurs maximum de circonférence/diamètre/hauteur des arbres à Paris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 b="1" u="sng">
                <a:latin typeface="Roboto"/>
                <a:ea typeface="Roboto"/>
                <a:cs typeface="Roboto"/>
                <a:sym typeface="Roboto"/>
              </a:rPr>
              <a:t>Concernant la circonférence des arbres:</a:t>
            </a:r>
            <a:endParaRPr sz="7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La moyenne (87cm) est proche de la médiane (80cm). Cela signifie que peu d'arbres sont hors de la norme (outliers).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La dispersion s'étale principalement entre 45cm et 120cm.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C'est une dispersion plutot étalée à droite comme le montre le graphe en bar. On voit donc que les grandes circonférences sont moins représentées.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Cela signifie que les espèces présentes à Paris sont des espèces qui ne sont pas des espèces à fortes circonférence et/ou qu'il y a une majorité de jeunes arbres (le camenbert de repartition des individus par age nous le laisse penser, mais ce n'est pas franc car 34% n'y sont pas classés)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Pour essayer de déduire si l'une ou l'autre des hypothèses ci dessus est vraie, il faudrait faire une analyse bivariée (circonférence/age - circonférence/espece)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On note aussi que l'étalement est aussi plus applati qu'une courbe de distribution normale.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 b="1" u="sng">
                <a:latin typeface="Roboto"/>
                <a:ea typeface="Roboto"/>
                <a:cs typeface="Roboto"/>
                <a:sym typeface="Roboto"/>
              </a:rPr>
              <a:t>Concernant la hauteur des arbres:</a:t>
            </a:r>
            <a:endParaRPr sz="7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La moyenne (10m) est égale de la médiane (10m). Très peu d'arbres sont hors de la norme (outliers).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La dispersion s'etale principalement entre 6m et 14m. Elle représente mal une courbe normale de distribution car on y voit 3 valeurs sur-réprésentées. Soit les mesures sont estimées (et ne reflètent donc pas la réalité, auquel cas le graphe en bar devrait etre réduit à 6 ou 7 valeurs au lieu de 20), soit, comme pour la circonférence, les espèces et tranches d'age représentés jouent un rôle prépondérant.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598100" y="2152350"/>
            <a:ext cx="8411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BONUS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0" y="105375"/>
            <a:ext cx="3647399" cy="2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225" y="105375"/>
            <a:ext cx="3428201" cy="21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50" y="2469925"/>
            <a:ext cx="3428200" cy="23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224" y="2461101"/>
            <a:ext cx="3688645" cy="234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1"/>
          <p:cNvCxnSpPr/>
          <p:nvPr/>
        </p:nvCxnSpPr>
        <p:spPr>
          <a:xfrm>
            <a:off x="248775" y="2456225"/>
            <a:ext cx="8775300" cy="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1"/>
          <p:cNvCxnSpPr/>
          <p:nvPr/>
        </p:nvCxnSpPr>
        <p:spPr>
          <a:xfrm>
            <a:off x="4180075" y="131525"/>
            <a:ext cx="4800" cy="47205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données 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disponibles ici: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opendata.paris.fr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4758125" y="724200"/>
            <a:ext cx="4141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Rappel du contexte de l’étude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Présentation générale du jeu de données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Démarche méthodologique d’analyse de données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Synthèse de l’analyse de données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475" y="3562698"/>
            <a:ext cx="2629250" cy="13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BONUS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2" title="2023-03-15_20h46_1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63" y="95350"/>
            <a:ext cx="7394280" cy="46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BONUS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92" y="312671"/>
            <a:ext cx="6909845" cy="41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 du contexte de l’étude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Smart city 2023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veut devenir smart city.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Pour ce faire, elle lance un concours auquel nous participons et qui consiste à aider la ville à optimiser ses tournées d'entretien des arbres.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Elle nous met à disposition un jeu de données, recensant les arbres.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La participation à ce jeu nous amène à faire l’analyse de ce jeu de données.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311700" y="4926225"/>
            <a:ext cx="2720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Rappel du contexte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598100" y="2152350"/>
            <a:ext cx="8411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générale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jeu de données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Aperçu et caractéristiques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25" y="1081052"/>
            <a:ext cx="7945952" cy="1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375" y="2287875"/>
            <a:ext cx="2095151" cy="20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1344275" y="2677100"/>
            <a:ext cx="127500" cy="1316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96325" y="3163400"/>
            <a:ext cx="697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200 137</a:t>
            </a:r>
            <a:endParaRPr sz="10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 arbres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/>
          <p:nvPr/>
        </p:nvSpPr>
        <p:spPr>
          <a:xfrm rot="-5400000">
            <a:off x="2394200" y="3542050"/>
            <a:ext cx="127500" cy="1316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1799600" y="4264150"/>
            <a:ext cx="131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18 </a:t>
            </a:r>
            <a:endParaRPr sz="10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"/>
                <a:ea typeface="Roboto"/>
                <a:cs typeface="Roboto"/>
                <a:sym typeface="Roboto"/>
              </a:rPr>
              <a:t>caractéristiques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4" name="Google Shape;124;p18"/>
          <p:cNvGrpSpPr/>
          <p:nvPr/>
        </p:nvGrpSpPr>
        <p:grpSpPr>
          <a:xfrm>
            <a:off x="3650149" y="2564100"/>
            <a:ext cx="4781862" cy="1542684"/>
            <a:chOff x="1288663" y="850918"/>
            <a:chExt cx="6566687" cy="2118198"/>
          </a:xfrm>
        </p:grpSpPr>
        <p:grpSp>
          <p:nvGrpSpPr>
            <p:cNvPr id="125" name="Google Shape;125;p18"/>
            <p:cNvGrpSpPr/>
            <p:nvPr/>
          </p:nvGrpSpPr>
          <p:grpSpPr>
            <a:xfrm>
              <a:off x="1288664" y="2275618"/>
              <a:ext cx="6566686" cy="693499"/>
              <a:chOff x="1431339" y="2450843"/>
              <a:chExt cx="6566686" cy="693499"/>
            </a:xfrm>
          </p:grpSpPr>
          <p:sp>
            <p:nvSpPr>
              <p:cNvPr id="126" name="Google Shape;126;p18"/>
              <p:cNvSpPr/>
              <p:nvPr/>
            </p:nvSpPr>
            <p:spPr>
              <a:xfrm rot="-5400000">
                <a:off x="4644475" y="-209208"/>
                <a:ext cx="670500" cy="60366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8"/>
              <p:cNvSpPr txBox="1"/>
              <p:nvPr/>
            </p:nvSpPr>
            <p:spPr>
              <a:xfrm>
                <a:off x="4513444" y="2450843"/>
                <a:ext cx="2337900" cy="65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hauteur_m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" name="Google Shape;128;p18"/>
              <p:cNvSpPr txBox="1"/>
              <p:nvPr/>
            </p:nvSpPr>
            <p:spPr>
              <a:xfrm>
                <a:off x="2744681" y="2473842"/>
                <a:ext cx="2337900" cy="65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circonference_cm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" name="Google Shape;129;p18"/>
              <p:cNvSpPr/>
              <p:nvPr/>
            </p:nvSpPr>
            <p:spPr>
              <a:xfrm rot="-5400000">
                <a:off x="1923489" y="1981680"/>
                <a:ext cx="670500" cy="16548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8"/>
              <p:cNvSpPr/>
              <p:nvPr/>
            </p:nvSpPr>
            <p:spPr>
              <a:xfrm>
                <a:off x="1499580" y="254784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8"/>
              <p:cNvSpPr/>
              <p:nvPr/>
            </p:nvSpPr>
            <p:spPr>
              <a:xfrm>
                <a:off x="1545080" y="25933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2025174" y="2616792"/>
                <a:ext cx="608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cxnSp>
            <p:nvCxnSpPr>
              <p:cNvPr id="133" name="Google Shape;133;p18"/>
              <p:cNvCxnSpPr/>
              <p:nvPr/>
            </p:nvCxnSpPr>
            <p:spPr>
              <a:xfrm>
                <a:off x="4714663" y="2580035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" name="Google Shape;134;p18"/>
            <p:cNvGrpSpPr/>
            <p:nvPr/>
          </p:nvGrpSpPr>
          <p:grpSpPr>
            <a:xfrm>
              <a:off x="1288663" y="850918"/>
              <a:ext cx="6566687" cy="734710"/>
              <a:chOff x="1431338" y="2409643"/>
              <a:chExt cx="6566687" cy="734710"/>
            </a:xfrm>
          </p:grpSpPr>
          <p:sp>
            <p:nvSpPr>
              <p:cNvPr id="135" name="Google Shape;135;p18"/>
              <p:cNvSpPr/>
              <p:nvPr/>
            </p:nvSpPr>
            <p:spPr>
              <a:xfrm rot="-5400000">
                <a:off x="4616725" y="-236947"/>
                <a:ext cx="726000" cy="60366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8"/>
              <p:cNvSpPr txBox="1"/>
              <p:nvPr/>
            </p:nvSpPr>
            <p:spPr>
              <a:xfrm>
                <a:off x="4513459" y="2423134"/>
                <a:ext cx="19284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complement_adresse</a:t>
                </a:r>
                <a:endParaRPr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id_emplacement</a:t>
                </a:r>
                <a:endParaRPr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libelle_francais 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stade_developpement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" name="Google Shape;137;p18"/>
              <p:cNvSpPr txBox="1"/>
              <p:nvPr/>
            </p:nvSpPr>
            <p:spPr>
              <a:xfrm>
                <a:off x="2848600" y="2409643"/>
                <a:ext cx="18660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type_emplacement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60800" lvl="0" indent="-268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domanialite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arrondissement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Lieu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 rot="-5400000">
                <a:off x="1888238" y="1966234"/>
                <a:ext cx="721200" cy="16350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2008949" y="2583792"/>
                <a:ext cx="608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11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cxnSp>
            <p:nvCxnSpPr>
              <p:cNvPr id="142" name="Google Shape;142;p18"/>
              <p:cNvCxnSpPr/>
              <p:nvPr/>
            </p:nvCxnSpPr>
            <p:spPr>
              <a:xfrm>
                <a:off x="4714663" y="2570921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3" name="Google Shape;143;p18"/>
            <p:cNvGrpSpPr/>
            <p:nvPr/>
          </p:nvGrpSpPr>
          <p:grpSpPr>
            <a:xfrm>
              <a:off x="1288664" y="1606856"/>
              <a:ext cx="6566686" cy="670510"/>
              <a:chOff x="1431339" y="2473832"/>
              <a:chExt cx="6566686" cy="670510"/>
            </a:xfrm>
          </p:grpSpPr>
          <p:sp>
            <p:nvSpPr>
              <p:cNvPr id="144" name="Google Shape;144;p18"/>
              <p:cNvSpPr/>
              <p:nvPr/>
            </p:nvSpPr>
            <p:spPr>
              <a:xfrm rot="-5400000">
                <a:off x="4644475" y="-209208"/>
                <a:ext cx="670500" cy="60366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8"/>
              <p:cNvSpPr txBox="1"/>
              <p:nvPr/>
            </p:nvSpPr>
            <p:spPr>
              <a:xfrm>
                <a:off x="4513444" y="2473842"/>
                <a:ext cx="2337900" cy="65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geo_point_2d_a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geo_point_2d_b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" name="Google Shape;146;p18"/>
              <p:cNvSpPr txBox="1"/>
              <p:nvPr/>
            </p:nvSpPr>
            <p:spPr>
              <a:xfrm>
                <a:off x="2744681" y="2473842"/>
                <a:ext cx="2337900" cy="65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26670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id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numero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26670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"/>
                  <a:buFont typeface="Roboto"/>
                  <a:buChar char="●"/>
                </a:pPr>
                <a:r>
                  <a:rPr lang="fr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remarquable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 rot="-5400000">
                <a:off x="1923489" y="1981682"/>
                <a:ext cx="670500" cy="16548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1499580" y="254784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1545080" y="25933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2025174" y="2616792"/>
                <a:ext cx="608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5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cxnSp>
            <p:nvCxnSpPr>
              <p:cNvPr id="151" name="Google Shape;151;p18"/>
              <p:cNvCxnSpPr/>
              <p:nvPr/>
            </p:nvCxnSpPr>
            <p:spPr>
              <a:xfrm>
                <a:off x="4714663" y="2580052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52" name="Google Shape;152;p18"/>
          <p:cNvSpPr txBox="1"/>
          <p:nvPr/>
        </p:nvSpPr>
        <p:spPr>
          <a:xfrm>
            <a:off x="4332326" y="2779110"/>
            <a:ext cx="6975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Qualitatives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276250" y="3257306"/>
            <a:ext cx="584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Qualitatives 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numérique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4235026" y="3805574"/>
            <a:ext cx="6975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Quantitatives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7341192" y="2681609"/>
            <a:ext cx="0" cy="323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6" name="Google Shape;156;p18"/>
          <p:cNvSpPr txBox="1"/>
          <p:nvPr/>
        </p:nvSpPr>
        <p:spPr>
          <a:xfrm>
            <a:off x="7204125" y="2580800"/>
            <a:ext cx="1404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genre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espece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variete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Présentation générale du jeu de données &gt; Aperçu et caractéristiques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dupliquées et manquantes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98" y="1594538"/>
            <a:ext cx="8250165" cy="6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9"/>
          <p:cNvGrpSpPr/>
          <p:nvPr/>
        </p:nvGrpSpPr>
        <p:grpSpPr>
          <a:xfrm>
            <a:off x="458781" y="1017800"/>
            <a:ext cx="3619084" cy="535100"/>
            <a:chOff x="3650150" y="2564100"/>
            <a:chExt cx="3922701" cy="535100"/>
          </a:xfrm>
        </p:grpSpPr>
        <p:sp>
          <p:nvSpPr>
            <p:cNvPr id="165" name="Google Shape;165;p19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6" name="Google Shape;166;p19"/>
            <p:cNvCxnSpPr/>
            <p:nvPr/>
          </p:nvCxnSpPr>
          <p:spPr>
            <a:xfrm>
              <a:off x="7341192" y="2681609"/>
              <a:ext cx="0" cy="32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grpSp>
          <p:nvGrpSpPr>
            <p:cNvPr id="167" name="Google Shape;167;p19"/>
            <p:cNvGrpSpPr/>
            <p:nvPr/>
          </p:nvGrpSpPr>
          <p:grpSpPr>
            <a:xfrm>
              <a:off x="3650150" y="2564100"/>
              <a:ext cx="3922701" cy="535100"/>
              <a:chOff x="1431339" y="2409643"/>
              <a:chExt cx="5386846" cy="734725"/>
            </a:xfrm>
          </p:grpSpPr>
          <p:sp>
            <p:nvSpPr>
              <p:cNvPr id="168" name="Google Shape;168;p19"/>
              <p:cNvSpPr/>
              <p:nvPr/>
            </p:nvSpPr>
            <p:spPr>
              <a:xfrm rot="-5400000">
                <a:off x="4026765" y="353018"/>
                <a:ext cx="726000" cy="48567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 txBox="1"/>
              <p:nvPr/>
            </p:nvSpPr>
            <p:spPr>
              <a:xfrm>
                <a:off x="2671584" y="2409643"/>
                <a:ext cx="41466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 u="sng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 Seule donnée est dupliquée: </a:t>
                </a:r>
                <a:endParaRPr sz="9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Même id_emplacement et même point_geo_2d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 rot="-5400000">
                <a:off x="1668339" y="2186434"/>
                <a:ext cx="720900" cy="11949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008958" y="2583782"/>
                <a:ext cx="431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174" name="Google Shape;174;p19"/>
          <p:cNvGrpSpPr/>
          <p:nvPr/>
        </p:nvGrpSpPr>
        <p:grpSpPr>
          <a:xfrm>
            <a:off x="4918681" y="3046929"/>
            <a:ext cx="3202021" cy="528746"/>
            <a:chOff x="3650150" y="2570454"/>
            <a:chExt cx="3470650" cy="528746"/>
          </a:xfrm>
        </p:grpSpPr>
        <p:sp>
          <p:nvSpPr>
            <p:cNvPr id="175" name="Google Shape;175;p19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6" name="Google Shape;176;p19"/>
            <p:cNvGrpSpPr/>
            <p:nvPr/>
          </p:nvGrpSpPr>
          <p:grpSpPr>
            <a:xfrm>
              <a:off x="3650150" y="2570454"/>
              <a:ext cx="3470650" cy="528746"/>
              <a:chOff x="1431339" y="2418368"/>
              <a:chExt cx="4766067" cy="726000"/>
            </a:xfrm>
          </p:grpSpPr>
          <p:sp>
            <p:nvSpPr>
              <p:cNvPr id="177" name="Google Shape;177;p19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 txBox="1"/>
              <p:nvPr/>
            </p:nvSpPr>
            <p:spPr>
              <a:xfrm>
                <a:off x="2626224" y="2420731"/>
                <a:ext cx="35220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5 colonnes se démarquent par un manque 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important de données.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 rot="-5400000">
                <a:off x="1668339" y="2186434"/>
                <a:ext cx="720900" cy="11949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2008958" y="2583782"/>
                <a:ext cx="4314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5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sp>
        <p:nvSpPr>
          <p:cNvPr id="183" name="Google Shape;183;p19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Présentation générale du jeu de données &gt; Données dupliquées et manquantes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" y="2330050"/>
            <a:ext cx="4252176" cy="24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Focus sur 3 catégories</a:t>
            </a:r>
            <a:endParaRPr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344799" y="3140204"/>
            <a:ext cx="3202029" cy="528746"/>
            <a:chOff x="3650142" y="2570454"/>
            <a:chExt cx="3470658" cy="528746"/>
          </a:xfrm>
        </p:grpSpPr>
        <p:sp>
          <p:nvSpPr>
            <p:cNvPr id="191" name="Google Shape;191;p20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2" name="Google Shape;192;p20"/>
            <p:cNvGrpSpPr/>
            <p:nvPr/>
          </p:nvGrpSpPr>
          <p:grpSpPr>
            <a:xfrm>
              <a:off x="3650142" y="2570454"/>
              <a:ext cx="3470658" cy="528746"/>
              <a:chOff x="1431327" y="2418368"/>
              <a:chExt cx="4766078" cy="726000"/>
            </a:xfrm>
          </p:grpSpPr>
          <p:sp>
            <p:nvSpPr>
              <p:cNvPr id="193" name="Google Shape;193;p20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0"/>
              <p:cNvSpPr txBox="1"/>
              <p:nvPr/>
            </p:nvSpPr>
            <p:spPr>
              <a:xfrm>
                <a:off x="3019662" y="2420731"/>
                <a:ext cx="31284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34% des arbres ne sont pas renseignées sur leur stade de développement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 rot="-5400000">
                <a:off x="1791177" y="2063584"/>
                <a:ext cx="720900" cy="14406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2008962" y="2583782"/>
                <a:ext cx="10671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34%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sp>
        <p:nvSpPr>
          <p:cNvPr id="199" name="Google Shape;199;p20"/>
          <p:cNvSpPr txBox="1"/>
          <p:nvPr/>
        </p:nvSpPr>
        <p:spPr>
          <a:xfrm>
            <a:off x="311700" y="4926225"/>
            <a:ext cx="8725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Présentation générale du jeu de données &gt; Focus sur 2 catégories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50" y="1123200"/>
            <a:ext cx="2182900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925" y="1093100"/>
            <a:ext cx="1995200" cy="197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0"/>
          <p:cNvGrpSpPr/>
          <p:nvPr/>
        </p:nvGrpSpPr>
        <p:grpSpPr>
          <a:xfrm>
            <a:off x="5592199" y="3140204"/>
            <a:ext cx="3202029" cy="528746"/>
            <a:chOff x="3650142" y="2570454"/>
            <a:chExt cx="3470658" cy="528746"/>
          </a:xfrm>
        </p:grpSpPr>
        <p:sp>
          <p:nvSpPr>
            <p:cNvPr id="203" name="Google Shape;203;p20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" name="Google Shape;204;p20"/>
            <p:cNvGrpSpPr/>
            <p:nvPr/>
          </p:nvGrpSpPr>
          <p:grpSpPr>
            <a:xfrm>
              <a:off x="3650142" y="2570454"/>
              <a:ext cx="3470658" cy="528746"/>
              <a:chOff x="1431327" y="2418368"/>
              <a:chExt cx="4766078" cy="726000"/>
            </a:xfrm>
          </p:grpSpPr>
          <p:sp>
            <p:nvSpPr>
              <p:cNvPr id="205" name="Google Shape;205;p20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0"/>
              <p:cNvSpPr txBox="1"/>
              <p:nvPr/>
            </p:nvSpPr>
            <p:spPr>
              <a:xfrm>
                <a:off x="3019662" y="2420731"/>
                <a:ext cx="31284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Seulement 0.1% des arbres sont classés remarquables. Cette donnée est binaire (vrai/faux)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 rot="-5400000">
                <a:off x="1791177" y="2063584"/>
                <a:ext cx="720900" cy="14406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2008962" y="2583782"/>
                <a:ext cx="10671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0.1%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211" name="Google Shape;211;p20"/>
          <p:cNvGrpSpPr/>
          <p:nvPr/>
        </p:nvGrpSpPr>
        <p:grpSpPr>
          <a:xfrm>
            <a:off x="2934675" y="4170192"/>
            <a:ext cx="3202028" cy="528746"/>
            <a:chOff x="3650143" y="2570454"/>
            <a:chExt cx="3470656" cy="528746"/>
          </a:xfrm>
        </p:grpSpPr>
        <p:sp>
          <p:nvSpPr>
            <p:cNvPr id="212" name="Google Shape;212;p20"/>
            <p:cNvSpPr txBox="1"/>
            <p:nvPr/>
          </p:nvSpPr>
          <p:spPr>
            <a:xfrm>
              <a:off x="4332326" y="2779110"/>
              <a:ext cx="697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000" rIns="91425" bIns="180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Qualitatives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3" name="Google Shape;213;p20"/>
            <p:cNvGrpSpPr/>
            <p:nvPr/>
          </p:nvGrpSpPr>
          <p:grpSpPr>
            <a:xfrm>
              <a:off x="3650143" y="2570454"/>
              <a:ext cx="3470656" cy="528746"/>
              <a:chOff x="1431329" y="2418368"/>
              <a:chExt cx="4766076" cy="726000"/>
            </a:xfrm>
          </p:grpSpPr>
          <p:sp>
            <p:nvSpPr>
              <p:cNvPr id="214" name="Google Shape;214;p20"/>
              <p:cNvSpPr/>
              <p:nvPr/>
            </p:nvSpPr>
            <p:spPr>
              <a:xfrm rot="-5400000">
                <a:off x="3716405" y="663368"/>
                <a:ext cx="726000" cy="4236000"/>
              </a:xfrm>
              <a:prstGeom prst="roundRect">
                <a:avLst>
                  <a:gd name="adj" fmla="val 50000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0"/>
              <p:cNvSpPr txBox="1"/>
              <p:nvPr/>
            </p:nvSpPr>
            <p:spPr>
              <a:xfrm>
                <a:off x="3019662" y="2420731"/>
                <a:ext cx="3128400" cy="7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91425" bIns="91425" anchor="ctr" anchorCtr="0">
                <a:noAutofit/>
              </a:bodyPr>
              <a:lstStyle/>
              <a:p>
                <a:pPr marL="612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100% des arbres ont ‘Arbre’ comme donnée de type_emplacement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 rot="-5400000">
                <a:off x="1856129" y="1998651"/>
                <a:ext cx="720900" cy="1570500"/>
              </a:xfrm>
              <a:prstGeom prst="roundRect">
                <a:avLst>
                  <a:gd name="adj" fmla="val 50000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>
                <a:off x="1499580" y="2522594"/>
                <a:ext cx="522300" cy="522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>
                <a:off x="1545030" y="2565644"/>
                <a:ext cx="431400" cy="431400"/>
              </a:xfrm>
              <a:prstGeom prst="pie">
                <a:avLst>
                  <a:gd name="adj1" fmla="val 16226349"/>
                  <a:gd name="adj2" fmla="val 10795968"/>
                </a:avLst>
              </a:pr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2008961" y="2583799"/>
                <a:ext cx="12390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100%</a:t>
                </a:r>
                <a:endParaRPr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848" y="2951391"/>
            <a:ext cx="1192089" cy="11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/>
          <p:nvPr/>
        </p:nvSpPr>
        <p:spPr>
          <a:xfrm>
            <a:off x="4285475" y="3514000"/>
            <a:ext cx="661200" cy="174900"/>
          </a:xfrm>
          <a:prstGeom prst="rect">
            <a:avLst/>
          </a:prstGeom>
          <a:solidFill>
            <a:srgbClr val="4A3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4143725" y="3411075"/>
            <a:ext cx="9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Type</a:t>
            </a:r>
            <a:endParaRPr sz="9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Emplacement</a:t>
            </a:r>
            <a:endParaRPr sz="9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598100" y="2152350"/>
            <a:ext cx="8411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Démarche méthodologique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d’analyse de données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1108</Words>
  <Application>Microsoft Office PowerPoint</Application>
  <PresentationFormat>Affichage à l'écran (16:9)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Roboto</vt:lpstr>
      <vt:lpstr>Arial</vt:lpstr>
      <vt:lpstr>Lobster</vt:lpstr>
      <vt:lpstr>Roboto Light</vt:lpstr>
      <vt:lpstr>Geometric</vt:lpstr>
      <vt:lpstr>Paris: smart city 2023</vt:lpstr>
      <vt:lpstr>Analyse des données </vt:lpstr>
      <vt:lpstr>Rappel du contexte de l’étude</vt:lpstr>
      <vt:lpstr>Paris Smart city 2023</vt:lpstr>
      <vt:lpstr>Présentation générale du jeu de données</vt:lpstr>
      <vt:lpstr>Aperçu et caractéristiques</vt:lpstr>
      <vt:lpstr>Données dupliquées et manquantes</vt:lpstr>
      <vt:lpstr>Focus sur 3 catégories</vt:lpstr>
      <vt:lpstr>Démarche méthodologique d’analyse de données</vt:lpstr>
      <vt:lpstr>Méthode d’analyse</vt:lpstr>
      <vt:lpstr>Nettoyage du jeu de données</vt:lpstr>
      <vt:lpstr>Nettoyage du jeu de données</vt:lpstr>
      <vt:lpstr>Nettoyage du jeu de données</vt:lpstr>
      <vt:lpstr>Analyse univariée des colonnes  circonférence et hauteur</vt:lpstr>
      <vt:lpstr>Analyse univariée des colonnes  circonférence et hauteur</vt:lpstr>
      <vt:lpstr>Synthèse de l’analyse de données</vt:lpstr>
      <vt:lpstr>Synthèse de l’analyse</vt:lpstr>
      <vt:lpstr>BONUS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Paris: smart city 2023</dc:title>
  <dc:creator>Papoun</dc:creator>
  <cp:lastModifiedBy>Papoun</cp:lastModifiedBy>
  <cp:revision>1</cp:revision>
  <dcterms:modified xsi:type="dcterms:W3CDTF">2023-03-27T16:56:41Z</dcterms:modified>
</cp:coreProperties>
</file>